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878" r:id="rId1"/>
  </p:sldMasterIdLst>
  <p:notesMasterIdLst>
    <p:notesMasterId r:id="rId24"/>
  </p:notesMasterIdLst>
  <p:handoutMasterIdLst>
    <p:handoutMasterId r:id="rId25"/>
  </p:handoutMasterIdLst>
  <p:sldIdLst>
    <p:sldId id="258" r:id="rId2"/>
    <p:sldId id="444" r:id="rId3"/>
    <p:sldId id="445" r:id="rId4"/>
    <p:sldId id="426" r:id="rId5"/>
    <p:sldId id="442" r:id="rId6"/>
    <p:sldId id="441" r:id="rId7"/>
    <p:sldId id="446" r:id="rId8"/>
    <p:sldId id="448" r:id="rId9"/>
    <p:sldId id="454" r:id="rId10"/>
    <p:sldId id="452" r:id="rId11"/>
    <p:sldId id="447" r:id="rId12"/>
    <p:sldId id="455" r:id="rId13"/>
    <p:sldId id="453" r:id="rId14"/>
    <p:sldId id="440" r:id="rId15"/>
    <p:sldId id="456" r:id="rId16"/>
    <p:sldId id="449" r:id="rId17"/>
    <p:sldId id="457" r:id="rId18"/>
    <p:sldId id="450" r:id="rId19"/>
    <p:sldId id="439" r:id="rId20"/>
    <p:sldId id="459" r:id="rId21"/>
    <p:sldId id="458" r:id="rId22"/>
    <p:sldId id="460" r:id="rId23"/>
  </p:sldIdLst>
  <p:sldSz cx="9144000" cy="6858000" type="screen4x3"/>
  <p:notesSz cx="6669088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DDDDDD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5" autoAdjust="0"/>
    <p:restoredTop sz="94675" autoAdjust="0"/>
  </p:normalViewPr>
  <p:slideViewPr>
    <p:cSldViewPr>
      <p:cViewPr varScale="1">
        <p:scale>
          <a:sx n="106" d="100"/>
          <a:sy n="106" d="100"/>
        </p:scale>
        <p:origin x="4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744" y="-114"/>
      </p:cViewPr>
      <p:guideLst>
        <p:guide orient="horz" pos="2880"/>
        <p:guide pos="2160"/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D440D-FE1D-49E6-8A1D-EFAE908A44E3}" type="datetimeFigureOut">
              <a:rPr lang="en-US" smtClean="0"/>
              <a:pPr/>
              <a:t>7/27/2016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16938-37CF-431A-A7FD-6E99B86ECF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593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EED9C-16D2-4E07-A077-52FEBD5E2A5C}" type="datetimeFigureOut">
              <a:rPr lang="en-GB" smtClean="0"/>
              <a:pPr/>
              <a:t>27/07/2016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62ECD-F123-4B7A-A740-1B1F0EFFF5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471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92142-3D49-4D6E-A762-C922996CECC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9684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92142-3D49-4D6E-A762-C922996CECC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534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4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4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7539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5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5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78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6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6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5445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7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7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4872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8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8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678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9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9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5097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10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10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9398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11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11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327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12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12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160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13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13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301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14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14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7137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15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15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0593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16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16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8742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17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17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5083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3FF815F9-458F-4BAB-BFCA-A5403AF999CE}" type="slidenum">
              <a:rPr lang="fr-FR" altLang="en-US" sz="1200">
                <a:solidFill>
                  <a:srgbClr val="000000"/>
                </a:solidFill>
                <a:ea typeface="Arial Unicode MS" panose="020B0604020202020204" pitchFamily="34" charset="-128"/>
              </a:rPr>
              <a:pPr eaLnBrk="1"/>
              <a:t>18</a:t>
            </a:fld>
            <a:endParaRPr lang="fr-FR" altLang="en-US" sz="1200">
              <a:solidFill>
                <a:srgbClr val="0000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buSzPct val="100000"/>
            </a:pPr>
            <a:fld id="{6575F6A1-E3E8-4274-8FF0-CE3C1F350D84}" type="slidenum">
              <a:rPr lang="fr-FR" altLang="en-US" sz="1200">
                <a:solidFill>
                  <a:srgbClr val="000000"/>
                </a:solidFill>
              </a:rPr>
              <a:pPr algn="r">
                <a:buSzPct val="100000"/>
              </a:pPr>
              <a:t>18</a:t>
            </a:fld>
            <a:endParaRPr lang="fr-FR" altLang="en-US" sz="1200">
              <a:solidFill>
                <a:srgbClr val="000000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749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1600" y="6210000"/>
            <a:ext cx="872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+mn-lt"/>
              </a:rPr>
              <a:t>www.le.ac.uk/departments/psychology/ppl/kbp3</a:t>
            </a:r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July 27,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July 27,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C169293-EADE-4E4C-82A6-5CDE2ADDAA7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 descr="Final PC logo white text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47079" y="4270314"/>
            <a:ext cx="8778665" cy="1944216"/>
          </a:xfrm>
        </p:spPr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GB" sz="2800" b="1" dirty="0" smtClean="0"/>
              <a:t>1996-2016: Two Decades of </a:t>
            </a:r>
            <a:r>
              <a:rPr lang="en-GB" sz="2800" b="1" dirty="0" err="1" smtClean="0"/>
              <a:t>Econophysics</a:t>
            </a:r>
            <a:r>
              <a:rPr lang="en-GB" sz="2800" b="1" dirty="0" smtClean="0"/>
              <a:t>: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b="1" dirty="0" smtClean="0"/>
              <a:t>Between Methodological Diversification and Conceptual Coherence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 </a:t>
            </a:r>
            <a:br>
              <a:rPr lang="en-GB" sz="4000" dirty="0" smtClean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13150" y="5301208"/>
            <a:ext cx="8316416" cy="498579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1800" dirty="0" smtClean="0">
                <a:solidFill>
                  <a:schemeClr val="tx1"/>
                </a:solidFill>
              </a:rPr>
              <a:t>Christophe Schinckus, School </a:t>
            </a:r>
            <a:r>
              <a:rPr lang="en-GB" sz="1800" dirty="0">
                <a:solidFill>
                  <a:schemeClr val="tx1"/>
                </a:solidFill>
              </a:rPr>
              <a:t>of </a:t>
            </a:r>
            <a:r>
              <a:rPr lang="en-GB" sz="1800" dirty="0" smtClean="0">
                <a:solidFill>
                  <a:schemeClr val="tx1"/>
                </a:solidFill>
              </a:rPr>
              <a:t>Management, University </a:t>
            </a:r>
            <a:r>
              <a:rPr lang="en-GB" sz="1800" dirty="0">
                <a:solidFill>
                  <a:schemeClr val="tx1"/>
                </a:solidFill>
              </a:rPr>
              <a:t>of </a:t>
            </a:r>
            <a:r>
              <a:rPr lang="en-GB" sz="1800" dirty="0" smtClean="0">
                <a:solidFill>
                  <a:schemeClr val="tx1"/>
                </a:solidFill>
              </a:rPr>
              <a:t>Leicester</a:t>
            </a:r>
          </a:p>
          <a:p>
            <a:pPr>
              <a:spcBef>
                <a:spcPts val="0"/>
              </a:spcBef>
            </a:pPr>
            <a:endParaRPr lang="en-GB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GB" sz="1800" dirty="0" smtClean="0">
                <a:solidFill>
                  <a:schemeClr val="tx1"/>
                </a:solidFill>
              </a:rPr>
              <a:t>Presentation based on my PhD </a:t>
            </a:r>
            <a:r>
              <a:rPr lang="en-GB" sz="1800" dirty="0" err="1" smtClean="0">
                <a:solidFill>
                  <a:schemeClr val="tx1"/>
                </a:solidFill>
              </a:rPr>
              <a:t>Disseration</a:t>
            </a:r>
            <a:r>
              <a:rPr lang="en-GB" sz="1800" dirty="0" smtClean="0">
                <a:solidFill>
                  <a:schemeClr val="tx1"/>
                </a:solidFill>
              </a:rPr>
              <a:t> at University of Cambridge and the book: </a:t>
            </a:r>
            <a:r>
              <a:rPr lang="en-GB" sz="1800" i="1" dirty="0" smtClean="0">
                <a:solidFill>
                  <a:schemeClr val="tx1"/>
                </a:solidFill>
              </a:rPr>
              <a:t>Financial Economics and </a:t>
            </a:r>
            <a:r>
              <a:rPr lang="en-GB" sz="1800" i="1" dirty="0" err="1" smtClean="0">
                <a:solidFill>
                  <a:schemeClr val="tx1"/>
                </a:solidFill>
              </a:rPr>
              <a:t>Econophysics</a:t>
            </a:r>
            <a:r>
              <a:rPr lang="en-GB" sz="1800" i="1" dirty="0" smtClean="0">
                <a:solidFill>
                  <a:schemeClr val="tx1"/>
                </a:solidFill>
              </a:rPr>
              <a:t>: An Emerging Dialogue </a:t>
            </a:r>
            <a:r>
              <a:rPr lang="en-GB" sz="1800" dirty="0" smtClean="0">
                <a:solidFill>
                  <a:schemeClr val="tx1"/>
                </a:solidFill>
              </a:rPr>
              <a:t>(with F. </a:t>
            </a:r>
            <a:r>
              <a:rPr lang="en-GB" sz="1800" dirty="0" err="1" smtClean="0">
                <a:solidFill>
                  <a:schemeClr val="tx1"/>
                </a:solidFill>
              </a:rPr>
              <a:t>Jovanovic</a:t>
            </a:r>
            <a:r>
              <a:rPr lang="en-GB" sz="1800" dirty="0" smtClean="0">
                <a:solidFill>
                  <a:schemeClr val="tx1"/>
                </a:solidFill>
              </a:rPr>
              <a:t>), Oxford University Press, forthcoming, 2016</a:t>
            </a:r>
          </a:p>
        </p:txBody>
      </p:sp>
      <p:pic>
        <p:nvPicPr>
          <p:cNvPr id="8" name="low_uol-logo-full-colour-2-144302016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88224" y="293483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2836861" y="4329100"/>
            <a:ext cx="326899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LMU Workshop, July 2016</a:t>
            </a:r>
            <a:endParaRPr lang="en-GB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 descr="singpi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4659" y="2904172"/>
            <a:ext cx="457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singpi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3068960"/>
            <a:ext cx="457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9" descr="singpi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1916113"/>
            <a:ext cx="457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43407" y="2060848"/>
            <a:ext cx="8136904" cy="32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en-GB" sz="200" dirty="0" smtClean="0"/>
          </a:p>
          <a:p>
            <a:pPr marL="514350" indent="-514350" algn="just">
              <a:buAutoNum type="romanUcPeriod"/>
            </a:pPr>
            <a:r>
              <a:rPr lang="en-GB" sz="2400" dirty="0" smtClean="0"/>
              <a:t>Introduction</a:t>
            </a:r>
          </a:p>
          <a:p>
            <a:pPr marL="514350" indent="-514350" algn="just">
              <a:buAutoNum type="romanUcPeriod"/>
            </a:pPr>
            <a:r>
              <a:rPr lang="en-GB" sz="2400" dirty="0" smtClean="0"/>
              <a:t>Methodological diversification: first look</a:t>
            </a:r>
          </a:p>
          <a:p>
            <a:pPr marL="514350" indent="-514350" algn="just">
              <a:buAutoNum type="romanUcPeriod"/>
            </a:pPr>
            <a:r>
              <a:rPr lang="en-GB" sz="2400" dirty="0" smtClean="0"/>
              <a:t>Conceptual coherence: the </a:t>
            </a:r>
            <a:r>
              <a:rPr lang="en-GB" sz="2400" dirty="0" err="1" smtClean="0"/>
              <a:t>hardcore</a:t>
            </a:r>
            <a:r>
              <a:rPr lang="en-GB" sz="2400" dirty="0" smtClean="0"/>
              <a:t> of </a:t>
            </a:r>
            <a:r>
              <a:rPr lang="en-GB" sz="2400" dirty="0" err="1" smtClean="0"/>
              <a:t>econophysics</a:t>
            </a:r>
            <a:r>
              <a:rPr lang="en-GB" sz="2400" dirty="0" smtClean="0"/>
              <a:t> </a:t>
            </a:r>
          </a:p>
          <a:p>
            <a:pPr marL="514350" indent="-514350" algn="just">
              <a:buAutoNum type="romanUcPeriod"/>
            </a:pPr>
            <a:r>
              <a:rPr lang="en-GB" sz="2400" dirty="0" smtClean="0"/>
              <a:t>Methodological diversification:</a:t>
            </a:r>
          </a:p>
          <a:p>
            <a:pPr marL="914400" lvl="1" indent="-514350" algn="just">
              <a:buAutoNum type="romanUcPeriod"/>
            </a:pPr>
            <a:r>
              <a:rPr lang="en-GB" dirty="0" smtClean="0"/>
              <a:t>Statistical </a:t>
            </a:r>
            <a:r>
              <a:rPr lang="en-GB" dirty="0" err="1" smtClean="0"/>
              <a:t>Econophysics</a:t>
            </a:r>
            <a:endParaRPr lang="en-GB" dirty="0" smtClean="0"/>
          </a:p>
          <a:p>
            <a:pPr marL="914400" lvl="1" indent="-514350" algn="just">
              <a:buAutoNum type="romanUcPeriod"/>
            </a:pPr>
            <a:r>
              <a:rPr lang="en-GB" dirty="0" smtClean="0"/>
              <a:t>Bottom up agent based </a:t>
            </a:r>
            <a:r>
              <a:rPr lang="en-GB" dirty="0" err="1" smtClean="0"/>
              <a:t>Econophysics</a:t>
            </a:r>
            <a:endParaRPr lang="en-GB" dirty="0" smtClean="0"/>
          </a:p>
          <a:p>
            <a:pPr marL="914400" lvl="1" indent="-514350" algn="just">
              <a:buAutoNum type="romanUcPeriod"/>
            </a:pPr>
            <a:r>
              <a:rPr lang="en-GB" dirty="0" smtClean="0"/>
              <a:t>Top down agent based </a:t>
            </a:r>
            <a:r>
              <a:rPr lang="en-GB" dirty="0" err="1" smtClean="0"/>
              <a:t>Econophysics</a:t>
            </a:r>
            <a:endParaRPr lang="en-GB" dirty="0" smtClean="0"/>
          </a:p>
          <a:p>
            <a:pPr marL="514350" indent="-514350" algn="just">
              <a:buFont typeface="Times New Roman" pitchFamily="18" charset="0"/>
              <a:buAutoNum type="romanUcPeriod"/>
            </a:pPr>
            <a:r>
              <a:rPr lang="en-GB" sz="2400" dirty="0" smtClean="0"/>
              <a:t>Evolution </a:t>
            </a:r>
            <a:r>
              <a:rPr lang="en-GB" sz="2400" dirty="0"/>
              <a:t>of </a:t>
            </a:r>
            <a:r>
              <a:rPr lang="en-GB" sz="2400" dirty="0" err="1"/>
              <a:t>Econophysics</a:t>
            </a:r>
            <a:endParaRPr lang="en-GB" sz="2400" dirty="0"/>
          </a:p>
          <a:p>
            <a:pPr marL="514350" indent="-514350" algn="just">
              <a:buAutoNum type="romanUcPeriod"/>
            </a:pPr>
            <a:r>
              <a:rPr lang="en-GB" sz="2400" dirty="0" smtClean="0"/>
              <a:t>Conclusion</a:t>
            </a:r>
          </a:p>
          <a:p>
            <a:pPr marL="514350" indent="-514350" algn="just">
              <a:buAutoNum type="romanUcPeriod"/>
            </a:pPr>
            <a:endParaRPr lang="en-GB" sz="2200" dirty="0" smtClean="0"/>
          </a:p>
          <a:p>
            <a:pPr marL="514350" indent="-514350" algn="just">
              <a:buAutoNum type="romanUcPeriod"/>
            </a:pPr>
            <a:endParaRPr lang="en-GB" sz="2200" dirty="0" smtClean="0"/>
          </a:p>
          <a:p>
            <a:pPr marL="457200" lvl="1" indent="0"/>
            <a:r>
              <a:rPr lang="en-GB" sz="2000" dirty="0"/>
              <a:t>	</a:t>
            </a:r>
            <a:r>
              <a:rPr lang="en-GB" sz="2000" dirty="0" smtClean="0"/>
              <a:t>	</a:t>
            </a:r>
          </a:p>
          <a:p>
            <a:pPr marL="0" indent="0"/>
            <a:endParaRPr lang="en-GB" sz="800" dirty="0" smtClean="0"/>
          </a:p>
          <a:p>
            <a:pPr marL="457200" indent="-457200" algn="just" eaLnBrk="1" hangingPunct="1">
              <a:spcAft>
                <a:spcPct val="20000"/>
              </a:spcAft>
              <a:buFont typeface="Wingdings" pitchFamily="2" charset="2"/>
              <a:buChar char="Ø"/>
            </a:pPr>
            <a:endParaRPr lang="en-GB" sz="2400" dirty="0">
              <a:solidFill>
                <a:schemeClr val="tx1"/>
              </a:solidFill>
            </a:endParaRPr>
          </a:p>
          <a:p>
            <a:pPr marL="457200" indent="-457200" algn="just" eaLnBrk="1" hangingPunct="1">
              <a:spcAft>
                <a:spcPct val="20000"/>
              </a:spcAft>
              <a:buFont typeface="Wingdings" pitchFamily="2" charset="2"/>
              <a:buChar char="Ø"/>
            </a:pPr>
            <a:endParaRPr lang="en-CA" b="1" dirty="0" smtClean="0"/>
          </a:p>
          <a:p>
            <a:pPr marL="457200" indent="-457200" eaLnBrk="1" hangingPunct="1">
              <a:spcAft>
                <a:spcPct val="20000"/>
              </a:spcAft>
              <a:buFont typeface="Wingdings" pitchFamily="2" charset="2"/>
              <a:buChar char="Ø"/>
            </a:pPr>
            <a:endParaRPr lang="en-CA" b="1" dirty="0" smtClean="0"/>
          </a:p>
          <a:p>
            <a:pPr marL="0" indent="0" eaLnBrk="1" hangingPunct="1">
              <a:spcAft>
                <a:spcPct val="20000"/>
              </a:spcAft>
            </a:pPr>
            <a:r>
              <a:rPr lang="en-CA" b="1" dirty="0" smtClean="0"/>
              <a:t>		</a:t>
            </a:r>
            <a:endParaRPr lang="en-GB" b="1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19146"/>
            <a:ext cx="7511972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sz="2900" b="1" i="1" dirty="0" smtClean="0"/>
              <a:t>Menu …</a:t>
            </a:r>
          </a:p>
        </p:txBody>
      </p:sp>
      <p:pic>
        <p:nvPicPr>
          <p:cNvPr id="12" name="low_uol-logo-full-colour-2-144302016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689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 descr="singpi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4659" y="2904172"/>
            <a:ext cx="457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singpi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3068960"/>
            <a:ext cx="457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9" descr="singpi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1916113"/>
            <a:ext cx="457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85791" y="2204864"/>
            <a:ext cx="8394935" cy="32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en-GB" sz="800" dirty="0" smtClean="0"/>
          </a:p>
          <a:p>
            <a:pPr marL="0" indent="0" algn="just"/>
            <a:endParaRPr lang="en-GB" sz="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err="1" smtClean="0"/>
              <a:t>Econophysics</a:t>
            </a:r>
            <a:r>
              <a:rPr lang="en-GB" sz="2200" dirty="0" smtClean="0"/>
              <a:t> = “quantitative approach using ideas, models conceptual and computational method of statistical physics” (Mantegna and Stanley, 1996).</a:t>
            </a:r>
            <a:endParaRPr lang="fr-FR" sz="800" dirty="0"/>
          </a:p>
          <a:p>
            <a:pPr marL="0" indent="0"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800" dirty="0" smtClean="0"/>
          </a:p>
          <a:p>
            <a:pPr algn="just"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dirty="0" smtClean="0"/>
              <a:t>≠ </a:t>
            </a:r>
            <a:r>
              <a:rPr lang="fr-FR" sz="2200" dirty="0" err="1" smtClean="0"/>
              <a:t>transfer</a:t>
            </a:r>
            <a:r>
              <a:rPr lang="fr-FR" sz="2200" dirty="0" smtClean="0"/>
              <a:t> and translation of </a:t>
            </a:r>
            <a:r>
              <a:rPr lang="fr-FR" sz="2200" dirty="0" err="1"/>
              <a:t>physics</a:t>
            </a:r>
            <a:r>
              <a:rPr lang="fr-FR" sz="2200" dirty="0"/>
              <a:t> concepts in </a:t>
            </a:r>
            <a:r>
              <a:rPr lang="fr-FR" sz="2200" dirty="0" err="1" smtClean="0"/>
              <a:t>economics</a:t>
            </a:r>
            <a:r>
              <a:rPr lang="fr-FR" sz="2200" dirty="0" smtClean="0"/>
              <a:t>. </a:t>
            </a:r>
          </a:p>
          <a:p>
            <a:pPr marL="0" indent="0"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800" dirty="0" smtClean="0"/>
          </a:p>
          <a:p>
            <a:pPr algn="just"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dirty="0" smtClean="0"/>
              <a:t>Importance </a:t>
            </a:r>
            <a:r>
              <a:rPr lang="fr-FR" sz="2200" dirty="0"/>
              <a:t>of the </a:t>
            </a:r>
            <a:r>
              <a:rPr lang="fr-FR" sz="2200" dirty="0" err="1"/>
              <a:t>instability</a:t>
            </a:r>
            <a:r>
              <a:rPr lang="fr-FR" sz="2200" dirty="0"/>
              <a:t> (vs </a:t>
            </a:r>
            <a:r>
              <a:rPr lang="fr-FR" sz="2200" dirty="0" err="1"/>
              <a:t>equilibrium</a:t>
            </a:r>
            <a:r>
              <a:rPr lang="fr-FR" sz="2200" dirty="0"/>
              <a:t> in </a:t>
            </a:r>
            <a:r>
              <a:rPr lang="fr-FR" sz="2200" dirty="0" err="1" smtClean="0"/>
              <a:t>economics</a:t>
            </a:r>
            <a:r>
              <a:rPr lang="fr-FR" sz="2200" dirty="0" smtClean="0"/>
              <a:t>)</a:t>
            </a:r>
            <a:endParaRPr lang="fr-FR" sz="900" dirty="0"/>
          </a:p>
          <a:p>
            <a:pPr marL="0" indent="0"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800" dirty="0" smtClean="0"/>
          </a:p>
          <a:p>
            <a:pPr algn="just"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dirty="0" smtClean="0"/>
              <a:t>Data-</a:t>
            </a:r>
            <a:r>
              <a:rPr lang="fr-FR" sz="2200" dirty="0" err="1" smtClean="0"/>
              <a:t>driven</a:t>
            </a:r>
            <a:r>
              <a:rPr lang="fr-FR" sz="2200" dirty="0" smtClean="0"/>
              <a:t> </a:t>
            </a:r>
            <a:r>
              <a:rPr lang="fr-FR" sz="2200" dirty="0" err="1"/>
              <a:t>models</a:t>
            </a:r>
            <a:r>
              <a:rPr lang="fr-FR" sz="2200" dirty="0"/>
              <a:t> (vs </a:t>
            </a:r>
            <a:r>
              <a:rPr lang="fr-FR" sz="2200" dirty="0" err="1"/>
              <a:t>axiomatic</a:t>
            </a:r>
            <a:r>
              <a:rPr lang="fr-FR" sz="2200" dirty="0"/>
              <a:t> </a:t>
            </a:r>
            <a:r>
              <a:rPr lang="fr-FR" sz="2200" dirty="0" err="1"/>
              <a:t>approach</a:t>
            </a:r>
            <a:r>
              <a:rPr lang="fr-FR" sz="2200" dirty="0"/>
              <a:t> in </a:t>
            </a:r>
            <a:r>
              <a:rPr lang="fr-FR" sz="2200" dirty="0" err="1"/>
              <a:t>economics</a:t>
            </a:r>
            <a:r>
              <a:rPr lang="fr-FR" sz="2200" dirty="0" smtClean="0"/>
              <a:t>)</a:t>
            </a:r>
            <a:endParaRPr lang="fr-FR" sz="900" dirty="0"/>
          </a:p>
          <a:p>
            <a:pPr marL="0" indent="0"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800" dirty="0" smtClean="0"/>
          </a:p>
          <a:p>
            <a:pPr algn="just"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dirty="0" smtClean="0"/>
              <a:t>Financial </a:t>
            </a:r>
            <a:r>
              <a:rPr lang="fr-FR" sz="2200" dirty="0" err="1"/>
              <a:t>markets</a:t>
            </a:r>
            <a:r>
              <a:rPr lang="fr-FR" sz="2200" dirty="0"/>
              <a:t> = </a:t>
            </a:r>
            <a:r>
              <a:rPr lang="fr-FR" sz="2200" dirty="0" err="1"/>
              <a:t>complex</a:t>
            </a:r>
            <a:r>
              <a:rPr lang="fr-FR" sz="2200" dirty="0"/>
              <a:t> </a:t>
            </a:r>
            <a:r>
              <a:rPr lang="fr-FR" sz="2200" dirty="0" err="1"/>
              <a:t>systems</a:t>
            </a:r>
            <a:r>
              <a:rPr lang="fr-FR" sz="2200" dirty="0"/>
              <a:t> (</a:t>
            </a:r>
            <a:r>
              <a:rPr lang="fr-FR" sz="2200" dirty="0" err="1"/>
              <a:t>emergent</a:t>
            </a:r>
            <a:r>
              <a:rPr lang="fr-FR" sz="2200" dirty="0"/>
              <a:t> </a:t>
            </a:r>
            <a:r>
              <a:rPr lang="fr-FR" sz="2200" dirty="0" err="1"/>
              <a:t>properties</a:t>
            </a:r>
            <a:r>
              <a:rPr lang="fr-FR" sz="2200" dirty="0"/>
              <a:t>, </a:t>
            </a:r>
            <a:r>
              <a:rPr lang="fr-FR" sz="2200" dirty="0" err="1"/>
              <a:t>scale</a:t>
            </a:r>
            <a:r>
              <a:rPr lang="fr-FR" sz="2200" dirty="0"/>
              <a:t> invariance </a:t>
            </a:r>
            <a:r>
              <a:rPr lang="fr-FR" sz="2200" dirty="0" err="1"/>
              <a:t>etc</a:t>
            </a:r>
            <a:r>
              <a:rPr lang="fr-FR" sz="2200" dirty="0"/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1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en-GB" sz="2200" dirty="0"/>
          </a:p>
          <a:p>
            <a:pPr marL="457200" lvl="1" indent="0"/>
            <a:r>
              <a:rPr lang="en-GB" sz="2000" dirty="0"/>
              <a:t>	</a:t>
            </a:r>
            <a:r>
              <a:rPr lang="en-GB" sz="2000" dirty="0" smtClean="0"/>
              <a:t>	</a:t>
            </a:r>
          </a:p>
          <a:p>
            <a:pPr marL="0" indent="0"/>
            <a:endParaRPr lang="en-GB" sz="800" dirty="0" smtClean="0"/>
          </a:p>
          <a:p>
            <a:pPr marL="457200" indent="-457200" algn="just" eaLnBrk="1" hangingPunct="1">
              <a:spcAft>
                <a:spcPct val="20000"/>
              </a:spcAft>
              <a:buFont typeface="Wingdings" pitchFamily="2" charset="2"/>
              <a:buChar char="Ø"/>
            </a:pPr>
            <a:endParaRPr lang="en-GB" sz="2400" dirty="0">
              <a:solidFill>
                <a:schemeClr val="tx1"/>
              </a:solidFill>
            </a:endParaRPr>
          </a:p>
          <a:p>
            <a:pPr marL="457200" indent="-457200" algn="just" eaLnBrk="1" hangingPunct="1">
              <a:spcAft>
                <a:spcPct val="20000"/>
              </a:spcAft>
              <a:buFont typeface="Wingdings" pitchFamily="2" charset="2"/>
              <a:buChar char="Ø"/>
            </a:pPr>
            <a:endParaRPr lang="en-CA" b="1" dirty="0" smtClean="0"/>
          </a:p>
          <a:p>
            <a:pPr marL="457200" indent="-457200" eaLnBrk="1" hangingPunct="1">
              <a:spcAft>
                <a:spcPct val="20000"/>
              </a:spcAft>
              <a:buFont typeface="Wingdings" pitchFamily="2" charset="2"/>
              <a:buChar char="Ø"/>
            </a:pPr>
            <a:endParaRPr lang="en-CA" b="1" dirty="0" smtClean="0"/>
          </a:p>
          <a:p>
            <a:pPr marL="0" indent="0" eaLnBrk="1" hangingPunct="1">
              <a:spcAft>
                <a:spcPct val="20000"/>
              </a:spcAft>
            </a:pPr>
            <a:r>
              <a:rPr lang="en-CA" b="1" dirty="0" smtClean="0"/>
              <a:t>		</a:t>
            </a:r>
            <a:endParaRPr lang="en-GB" b="1" dirty="0"/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467544" y="773113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Introduction </a:t>
            </a:r>
            <a:r>
              <a:rPr lang="en-GB" sz="3200" b="1" dirty="0"/>
              <a:t/>
            </a:r>
            <a:br>
              <a:rPr lang="en-GB" sz="3200" b="1" dirty="0"/>
            </a:b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464" y="472698"/>
            <a:ext cx="1605359" cy="2078940"/>
          </a:xfrm>
          <a:prstGeom prst="rect">
            <a:avLst/>
          </a:prstGeom>
        </p:spPr>
      </p:pic>
      <p:pic>
        <p:nvPicPr>
          <p:cNvPr id="9" name="low_uol-logo-full-colour-2-144302016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7572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63016" y="980728"/>
            <a:ext cx="796942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GB" sz="3000" b="1" dirty="0">
                <a:solidFill>
                  <a:schemeClr val="tx2"/>
                </a:solidFill>
                <a:latin typeface="+mn-lt"/>
              </a:rPr>
              <a:t>Methodological </a:t>
            </a: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diversification: first look</a:t>
            </a:r>
            <a:r>
              <a:rPr lang="en-GB" sz="3200" b="1" dirty="0"/>
              <a:t/>
            </a:r>
            <a:br>
              <a:rPr lang="en-GB" sz="3200" b="1" dirty="0"/>
            </a:b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3017" y="1772816"/>
            <a:ext cx="8289467" cy="58191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marL="342900" indent="-342900" algn="just" eaLnBrk="0" hangingPunct="0"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Statistical </a:t>
            </a:r>
            <a:r>
              <a:rPr lang="en-GB" sz="2400" dirty="0" err="1" smtClean="0"/>
              <a:t>Econophysics</a:t>
            </a:r>
            <a:r>
              <a:rPr lang="en-GB" sz="2400" dirty="0"/>
              <a:t> </a:t>
            </a:r>
            <a:r>
              <a:rPr lang="en-GB" sz="2400" dirty="0" smtClean="0"/>
              <a:t>deals with macro-statistical patterns in economic\financial systems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marL="342900" indent="-342900" algn="just" eaLnBrk="0" hangingPunct="0"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 err="1" smtClean="0">
                <a:ea typeface="ＭＳ Ｐゴシック" pitchFamily="16" charset="0"/>
              </a:rPr>
              <a:t>Bottom</a:t>
            </a:r>
            <a:r>
              <a:rPr lang="fr-FR" sz="2400" dirty="0" smtClean="0">
                <a:ea typeface="ＭＳ Ｐゴシック" pitchFamily="16" charset="0"/>
              </a:rPr>
              <a:t> up agent </a:t>
            </a:r>
            <a:r>
              <a:rPr lang="fr-FR" sz="2400" dirty="0" err="1" smtClean="0">
                <a:ea typeface="ＭＳ Ｐゴシック" pitchFamily="16" charset="0"/>
              </a:rPr>
              <a:t>based</a:t>
            </a:r>
            <a:r>
              <a:rPr lang="fr-FR" sz="2400" dirty="0" smtClean="0">
                <a:ea typeface="ＭＳ Ｐゴシック" pitchFamily="16" charset="0"/>
              </a:rPr>
              <a:t> </a:t>
            </a:r>
            <a:r>
              <a:rPr lang="fr-FR" sz="2400" dirty="0" err="1" smtClean="0">
                <a:ea typeface="ＭＳ Ｐゴシック" pitchFamily="16" charset="0"/>
              </a:rPr>
              <a:t>Econophysics</a:t>
            </a:r>
            <a:r>
              <a:rPr lang="fr-FR" sz="24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  <a:r>
              <a:rPr lang="fr-FR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 </a:t>
            </a:r>
            <a:r>
              <a:rPr lang="fr-FR" sz="2400" dirty="0" err="1" smtClean="0">
                <a:ea typeface="ＭＳ Ｐゴシック" pitchFamily="16" charset="0"/>
              </a:rPr>
              <a:t>aims</a:t>
            </a:r>
            <a:r>
              <a:rPr lang="fr-FR" sz="2400" dirty="0">
                <a:ea typeface="ＭＳ Ｐゴシック" pitchFamily="16" charset="0"/>
              </a:rPr>
              <a:t> </a:t>
            </a:r>
            <a:r>
              <a:rPr lang="fr-FR" sz="2400" dirty="0" smtClean="0">
                <a:ea typeface="ＭＳ Ｐゴシック" pitchFamily="16" charset="0"/>
              </a:rPr>
              <a:t>at </a:t>
            </a:r>
            <a:r>
              <a:rPr lang="fr-FR" sz="2400" dirty="0" err="1">
                <a:ea typeface="ＭＳ Ｐゴシック" pitchFamily="16" charset="0"/>
              </a:rPr>
              <a:t>reproducing</a:t>
            </a:r>
            <a:r>
              <a:rPr lang="fr-FR" sz="2400" dirty="0">
                <a:ea typeface="ＭＳ Ｐゴシック" pitchFamily="16" charset="0"/>
              </a:rPr>
              <a:t> the </a:t>
            </a:r>
            <a:r>
              <a:rPr lang="fr-FR" sz="2400" dirty="0" err="1">
                <a:ea typeface="ＭＳ Ｐゴシック" pitchFamily="16" charset="0"/>
              </a:rPr>
              <a:t>macro-evolution</a:t>
            </a:r>
            <a:r>
              <a:rPr lang="fr-FR" sz="2400" dirty="0">
                <a:ea typeface="ＭＳ Ｐゴシック" pitchFamily="16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of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economic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\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financial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systems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by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starting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from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micro-interactions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marL="342900" indent="-342900" algn="just" eaLnBrk="0" hangingPunct="0"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Top down agent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based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Econophysics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tries to 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reproduce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the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macro-evolution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of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economic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\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financial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systems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by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starting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ea typeface="ＭＳ Ｐゴシック" pitchFamily="16" charset="0"/>
              </a:rPr>
              <a:t>from</a:t>
            </a:r>
            <a:r>
              <a:rPr lang="fr-FR" sz="2400" dirty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micro-interactions 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whose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 calibrations 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depend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 on 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parameters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observed</a:t>
            </a:r>
            <a:r>
              <a:rPr lang="fr-FR" sz="2400" dirty="0" smtClean="0">
                <a:solidFill>
                  <a:srgbClr val="000000"/>
                </a:solidFill>
                <a:ea typeface="ＭＳ Ｐゴシック" pitchFamily="16" charset="0"/>
              </a:rPr>
              <a:t> at macro-</a:t>
            </a:r>
            <a:r>
              <a:rPr lang="fr-FR" sz="2400" dirty="0" err="1" smtClean="0">
                <a:solidFill>
                  <a:srgbClr val="000000"/>
                </a:solidFill>
                <a:ea typeface="ＭＳ Ｐゴシック" pitchFamily="16" charset="0"/>
              </a:rPr>
              <a:t>level</a:t>
            </a:r>
            <a:endParaRPr lang="fr-FR" sz="2400" dirty="0">
              <a:solidFill>
                <a:srgbClr val="000000"/>
              </a:solidFill>
              <a:ea typeface="ＭＳ Ｐゴシック" pitchFamily="16" charset="0"/>
            </a:endParaRPr>
          </a:p>
          <a:p>
            <a:pPr marL="342900" indent="-342900" algn="just" eaLnBrk="0" hangingPunct="0"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	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084637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201746"/>
              </p:ext>
            </p:extLst>
          </p:nvPr>
        </p:nvGraphicFramePr>
        <p:xfrm>
          <a:off x="539552" y="2146067"/>
          <a:ext cx="7981056" cy="3683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2231"/>
                <a:gridCol w="5318825"/>
              </a:tblGrid>
              <a:tr h="89729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The hard core of </a:t>
                      </a:r>
                      <a:r>
                        <a:rPr lang="en-GB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econophysics</a:t>
                      </a:r>
                      <a:endParaRPr lang="en-GB" sz="2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8829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Area of knowledge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Economic\financial </a:t>
                      </a:r>
                      <a:r>
                        <a:rPr lang="en-GB" sz="1800" dirty="0" smtClean="0">
                          <a:effectLst/>
                        </a:rPr>
                        <a:t>phenomena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095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Explanandum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Emergent properties based systems </a:t>
                      </a:r>
                      <a:endParaRPr lang="en-GB" sz="1800" dirty="0" smtClean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8882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Explanans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By using an asymptotic </a:t>
                      </a:r>
                      <a:r>
                        <a:rPr lang="en-GB" sz="1800" dirty="0" smtClean="0">
                          <a:effectLst/>
                        </a:rPr>
                        <a:t>reasoning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64006" y="393369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539552" y="819472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Conceptual </a:t>
            </a:r>
            <a:r>
              <a:rPr lang="en-GB" sz="3000" b="1" dirty="0">
                <a:solidFill>
                  <a:schemeClr val="tx2"/>
                </a:solidFill>
                <a:latin typeface="+mn-lt"/>
              </a:rPr>
              <a:t>c</a:t>
            </a: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oherence</a:t>
            </a:r>
            <a:r>
              <a:rPr lang="en-GB" sz="3200" b="1" dirty="0"/>
              <a:t/>
            </a:r>
            <a:br>
              <a:rPr lang="en-GB" sz="3200" b="1" dirty="0"/>
            </a:b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120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16320" y="1340768"/>
            <a:ext cx="8456715" cy="5880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/>
              <a:t>M</a:t>
            </a:r>
            <a:r>
              <a:rPr lang="en-GB" sz="2400" dirty="0" smtClean="0"/>
              <a:t>acro-results </a:t>
            </a:r>
            <a:r>
              <a:rPr lang="en-GB" sz="2400" dirty="0"/>
              <a:t>can be presented as </a:t>
            </a:r>
            <a:r>
              <a:rPr lang="en-GB" sz="2400" u="sng" dirty="0"/>
              <a:t>emergent properties </a:t>
            </a:r>
            <a:r>
              <a:rPr lang="en-GB" sz="2400" dirty="0"/>
              <a:t>transcending the micro-components’ behaviour. However, this emergence of macro-results must be captured\explained leading each tradition to describes “what is happening” in a different way.</a:t>
            </a:r>
            <a:r>
              <a:rPr lang="fr-FR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</a:p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An idea of </a:t>
            </a:r>
            <a:r>
              <a:rPr lang="en-GB" sz="2400" u="sng" dirty="0" smtClean="0"/>
              <a:t>asymptotic reasoning</a:t>
            </a:r>
            <a:r>
              <a:rPr lang="en-GB" sz="2400" dirty="0" smtClean="0"/>
              <a:t> </a:t>
            </a:r>
            <a:r>
              <a:rPr lang="en-GB" sz="2400" dirty="0"/>
              <a:t>resulting from a large number of implementations of the reduced theory T</a:t>
            </a:r>
            <a:r>
              <a:rPr lang="en-GB" sz="2400" baseline="-25000" dirty="0"/>
              <a:t>2</a:t>
            </a:r>
            <a:r>
              <a:rPr lang="en-GB" sz="2400" dirty="0"/>
              <a:t>. </a:t>
            </a:r>
            <a:endParaRPr lang="en-GB" sz="2400" dirty="0" smtClean="0"/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2400" dirty="0" smtClean="0"/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2400" dirty="0"/>
          </a:p>
          <a:p>
            <a:pPr algn="just"/>
            <a:r>
              <a:rPr lang="en-GB" sz="2400" dirty="0" smtClean="0"/>
              <a:t>A more </a:t>
            </a:r>
            <a:r>
              <a:rPr lang="en-GB" sz="2400" dirty="0"/>
              <a:t>encompassing (macro) theory T</a:t>
            </a:r>
            <a:r>
              <a:rPr lang="en-GB" sz="2400" baseline="-25000" dirty="0"/>
              <a:t>1 </a:t>
            </a:r>
            <a:r>
              <a:rPr lang="en-GB" sz="2400" dirty="0"/>
              <a:t>reduces a specific (micro) theory T</a:t>
            </a:r>
            <a:r>
              <a:rPr lang="en-GB" sz="2400" baseline="-25000" dirty="0"/>
              <a:t>2</a:t>
            </a:r>
            <a:r>
              <a:rPr lang="en-GB" sz="2400" dirty="0"/>
              <a:t> if the laws of T</a:t>
            </a:r>
            <a:r>
              <a:rPr lang="en-GB" sz="2400" baseline="-25000" dirty="0"/>
              <a:t>1</a:t>
            </a:r>
            <a:r>
              <a:rPr lang="en-GB" sz="2400" dirty="0"/>
              <a:t> can be asymptotically derived from the observations\iterations of </a:t>
            </a:r>
            <a:r>
              <a:rPr lang="en-GB" sz="2400" dirty="0" smtClean="0"/>
              <a:t>T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(</a:t>
            </a:r>
            <a:r>
              <a:rPr lang="en-GB" sz="2400" dirty="0" err="1" smtClean="0"/>
              <a:t>Batterman</a:t>
            </a:r>
            <a:r>
              <a:rPr lang="en-GB" sz="2400" dirty="0" smtClean="0"/>
              <a:t>, 2002)</a:t>
            </a: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539552" y="819472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Conceptual </a:t>
            </a:r>
            <a:r>
              <a:rPr lang="en-GB" sz="3000" b="1" dirty="0">
                <a:solidFill>
                  <a:schemeClr val="tx2"/>
                </a:solidFill>
                <a:latin typeface="+mn-lt"/>
              </a:rPr>
              <a:t>c</a:t>
            </a: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oherence</a:t>
            </a:r>
            <a:r>
              <a:rPr lang="en-GB" sz="3200" b="1" dirty="0"/>
              <a:t/>
            </a:r>
            <a:br>
              <a:rPr lang="en-GB" sz="3200" b="1" dirty="0"/>
            </a:b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851920" y="4581128"/>
                <a:ext cx="1699531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581128"/>
                <a:ext cx="1699531" cy="8640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90012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3017" y="2184674"/>
            <a:ext cx="8289467" cy="440338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Despite </a:t>
            </a:r>
            <a:r>
              <a:rPr lang="en-GB" sz="2400" dirty="0"/>
              <a:t>the existence of common ideas conventionally accepted among </a:t>
            </a:r>
            <a:r>
              <a:rPr lang="en-GB" sz="2400" dirty="0" err="1"/>
              <a:t>econophysicists</a:t>
            </a:r>
            <a:r>
              <a:rPr lang="en-GB" sz="2400" dirty="0"/>
              <a:t>, the literature (</a:t>
            </a:r>
            <a:r>
              <a:rPr lang="en-GB" sz="2400" dirty="0" err="1"/>
              <a:t>Chakraborti</a:t>
            </a:r>
            <a:r>
              <a:rPr lang="en-GB" sz="2400" dirty="0"/>
              <a:t> et al. 2011a; 2001b; Schinckus, 2013; </a:t>
            </a:r>
            <a:r>
              <a:rPr lang="en-GB" sz="2400" dirty="0" err="1"/>
              <a:t>Ausloos</a:t>
            </a:r>
            <a:r>
              <a:rPr lang="en-GB" sz="2400" dirty="0"/>
              <a:t>, 2013) devoted to this field indicates that there are several ways of implementing these ideas. </a:t>
            </a: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  <a:endParaRPr lang="fr-FR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/>
              <a:t>P</a:t>
            </a:r>
            <a:r>
              <a:rPr lang="en-GB" sz="2400" dirty="0" smtClean="0"/>
              <a:t>roliferation </a:t>
            </a:r>
            <a:r>
              <a:rPr lang="en-GB" sz="2400" dirty="0"/>
              <a:t>of methodological traditions in </a:t>
            </a:r>
            <a:r>
              <a:rPr lang="en-GB" sz="2400" dirty="0" err="1"/>
              <a:t>econophysics</a:t>
            </a:r>
            <a:r>
              <a:rPr lang="en-GB" sz="2400" dirty="0"/>
              <a:t> results from the intellectual dynamics generated by different treatments of puzzles </a:t>
            </a:r>
            <a:r>
              <a:rPr lang="en-GB" sz="2400" dirty="0" smtClean="0"/>
              <a:t>that </a:t>
            </a:r>
            <a:r>
              <a:rPr lang="en-GB" sz="2400" dirty="0" err="1"/>
              <a:t>econophyscists</a:t>
            </a:r>
            <a:r>
              <a:rPr lang="en-GB" sz="2400" dirty="0"/>
              <a:t> had to face with.</a:t>
            </a:r>
            <a:endParaRPr lang="fr-FR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  <a:endParaRPr lang="fr-FR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563016" y="1061864"/>
            <a:ext cx="828946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GB" sz="3000" b="1" dirty="0">
                <a:solidFill>
                  <a:schemeClr val="tx2"/>
                </a:solidFill>
                <a:latin typeface="+mn-lt"/>
              </a:rPr>
              <a:t>Methodological d</a:t>
            </a:r>
            <a:r>
              <a:rPr lang="en-GB" sz="3000" b="1" dirty="0" smtClean="0">
                <a:solidFill>
                  <a:schemeClr val="tx2"/>
                </a:solidFill>
                <a:latin typeface="+mn-lt"/>
              </a:rPr>
              <a:t>iversification in more details</a:t>
            </a:r>
            <a:r>
              <a:rPr lang="en-GB" sz="3200" b="1" dirty="0"/>
              <a:t/>
            </a:r>
            <a:br>
              <a:rPr lang="en-GB" sz="3200" b="1" dirty="0"/>
            </a:b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363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2068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Statistical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9552" y="1628800"/>
            <a:ext cx="8289467" cy="5265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/>
              <a:t>F</a:t>
            </a:r>
            <a:r>
              <a:rPr lang="en-GB" sz="2400" dirty="0" smtClean="0"/>
              <a:t>ocus </a:t>
            </a:r>
            <a:r>
              <a:rPr lang="en-GB" sz="2400" dirty="0"/>
              <a:t>on the macro-results of complex systems whose complexity is assumed to be statistically captured through the analysis of a large sample of data. </a:t>
            </a:r>
            <a:endParaRPr lang="en-GB" sz="2400" dirty="0" smtClean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800" dirty="0" smtClean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800" dirty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/>
              <a:t>T</a:t>
            </a:r>
            <a:r>
              <a:rPr lang="en-GB" sz="2400" dirty="0" smtClean="0"/>
              <a:t>he </a:t>
            </a:r>
            <a:r>
              <a:rPr lang="en-GB" sz="2400" dirty="0"/>
              <a:t>high number of observations is a necessary condition of this approach in order to justify the emergence of macro-regularities through the asymptotic reasoning. </a:t>
            </a:r>
            <a:endParaRPr lang="en-GB" sz="2400" dirty="0" smtClean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800" dirty="0" smtClean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800" dirty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The </a:t>
            </a:r>
            <a:r>
              <a:rPr lang="en-GB" sz="2400" dirty="0"/>
              <a:t>interaction between all single elements is considered as too complex to be individually described. Only a passage to the limit with a very high number of data </a:t>
            </a:r>
            <a:r>
              <a:rPr lang="en-GB" sz="2400" dirty="0" smtClean="0"/>
              <a:t>can </a:t>
            </a:r>
            <a:r>
              <a:rPr lang="en-GB" sz="2400" dirty="0"/>
              <a:t>help scholars to identify patterns and “make the jump” between the micro and the macro level. </a:t>
            </a: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482411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2068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Statistical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9552" y="1628800"/>
            <a:ext cx="8289467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12" y="1859200"/>
            <a:ext cx="7326740" cy="473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74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2068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Statistical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2"/>
              <p:cNvSpPr>
                <a:spLocks noChangeArrowheads="1"/>
              </p:cNvSpPr>
              <p:nvPr/>
            </p:nvSpPr>
            <p:spPr bwMode="auto">
              <a:xfrm>
                <a:off x="539552" y="1484784"/>
                <a:ext cx="8289467" cy="57888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90000" tIns="46800" rIns="90000" bIns="46800">
                <a:spAutoFit/>
              </a:bodyPr>
              <a:lstStyle/>
              <a:p>
                <a:pPr algn="just" eaLnBrk="0" hangingPunct="0"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fr-FR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ea typeface="ＭＳ Ｐゴシック" pitchFamily="16" charset="0"/>
                  </a:rPr>
                  <a:t> 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en-GB" sz="2400" u="sng" dirty="0" smtClean="0"/>
                  <a:t>Challenge of statistical </a:t>
                </a:r>
                <a:r>
                  <a:rPr lang="en-GB" sz="2400" u="sng" dirty="0" err="1" smtClean="0"/>
                  <a:t>econophysics</a:t>
                </a:r>
                <a:r>
                  <a:rPr lang="en-GB" sz="2400" dirty="0" smtClean="0"/>
                  <a:t>: Absence of micro-foundations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800" dirty="0" smtClean="0"/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en-GB" sz="2400" dirty="0" smtClean="0"/>
                  <a:t>Use of the </a:t>
                </a:r>
                <a:r>
                  <a:rPr lang="en-GB" sz="2400" u="sng" dirty="0" smtClean="0"/>
                  <a:t>asymptotic reasoning</a:t>
                </a:r>
                <a:r>
                  <a:rPr lang="en-GB" sz="2400" dirty="0" smtClean="0"/>
                  <a:t>: 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2400" dirty="0" smtClean="0"/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GB" sz="2000" dirty="0" smtClean="0"/>
              </a:p>
              <a:p>
                <a:endParaRPr lang="en-GB" sz="2000" dirty="0"/>
              </a:p>
              <a:p>
                <a:pPr algn="just"/>
                <a:r>
                  <a:rPr lang="en-GB" sz="2400" dirty="0" smtClean="0"/>
                  <a:t>Statistical </a:t>
                </a:r>
                <a:r>
                  <a:rPr lang="en-GB" sz="2400" dirty="0" err="1" smtClean="0"/>
                  <a:t>econophysics</a:t>
                </a:r>
                <a:r>
                  <a:rPr lang="en-GB" sz="2400" dirty="0" smtClean="0"/>
                  <a:t> considers </a:t>
                </a:r>
                <a:r>
                  <a:rPr lang="en-GB" sz="2400" dirty="0"/>
                  <a:t>that the parameter </a:t>
                </a:r>
                <a:r>
                  <a:rPr lang="en-GB" sz="2400" i="1" dirty="0"/>
                  <a:t>n</a:t>
                </a:r>
                <a:r>
                  <a:rPr lang="en-GB" sz="2400" dirty="0"/>
                  <a:t> must be the </a:t>
                </a:r>
                <a:r>
                  <a:rPr lang="en-GB" sz="2400" i="1" dirty="0"/>
                  <a:t>number of observations</a:t>
                </a:r>
                <a:r>
                  <a:rPr lang="en-GB" sz="2400" dirty="0"/>
                  <a:t>; that T</a:t>
                </a:r>
                <a:r>
                  <a:rPr lang="en-GB" sz="2400" baseline="-25000" dirty="0"/>
                  <a:t>1 </a:t>
                </a:r>
                <a:r>
                  <a:rPr lang="en-GB" sz="2400" dirty="0"/>
                  <a:t>is the statistical macro-pattern which phenomenally emerged from the data while T</a:t>
                </a:r>
                <a:r>
                  <a:rPr lang="en-GB" sz="2400" baseline="-25000" dirty="0"/>
                  <a:t>2 </a:t>
                </a:r>
                <a:r>
                  <a:rPr lang="en-GB" sz="2400" dirty="0"/>
                  <a:t>refers to the undefined characterization of the</a:t>
                </a:r>
                <a:r>
                  <a:rPr lang="en-CA" sz="2400" dirty="0"/>
                  <a:t> low-level (microscopic) complexity ruling the individual level. In this perspective, </a:t>
                </a:r>
                <a:r>
                  <a:rPr lang="en-GB" sz="2400" dirty="0"/>
                  <a:t>T</a:t>
                </a:r>
                <a:r>
                  <a:rPr lang="en-GB" sz="2400" baseline="-25000" dirty="0"/>
                  <a:t>2</a:t>
                </a:r>
                <a:r>
                  <a:rPr lang="en-CA" sz="2400" dirty="0"/>
                  <a:t> describes a specific </a:t>
                </a:r>
                <a:r>
                  <a:rPr lang="en-CA" sz="2400" dirty="0" smtClean="0"/>
                  <a:t>configuration </a:t>
                </a:r>
                <a:r>
                  <a:rPr lang="en-CA" sz="2400" dirty="0"/>
                  <a:t>of the micro-level that takes the form of </a:t>
                </a:r>
                <a:r>
                  <a:rPr lang="en-CA" sz="2400" dirty="0" smtClean="0"/>
                  <a:t>recorded numbers. </a:t>
                </a:r>
                <a:r>
                  <a:rPr lang="fr-FR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ea typeface="ＭＳ Ｐゴシック" pitchFamily="16" charset="0"/>
                  </a:rPr>
                  <a:t>	 	</a:t>
                </a:r>
              </a:p>
            </p:txBody>
          </p:sp>
        </mc:Choice>
        <mc:Fallback xmlns="">
          <p:sp>
            <p:nvSpPr>
              <p:cNvPr id="2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1484784"/>
                <a:ext cx="8289467" cy="5788830"/>
              </a:xfrm>
              <a:prstGeom prst="rect">
                <a:avLst/>
              </a:prstGeom>
              <a:blipFill rotWithShape="0">
                <a:blip r:embed="rId3"/>
                <a:stretch>
                  <a:fillRect l="-1177" r="-1177"/>
                </a:stretch>
              </a:blip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770758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92696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Bottom up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3017" y="1988840"/>
            <a:ext cx="8289467" cy="47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Bottom up AB </a:t>
            </a:r>
            <a:r>
              <a:rPr lang="en-GB" sz="2400" dirty="0" err="1" smtClean="0"/>
              <a:t>econophysics</a:t>
            </a:r>
            <a:r>
              <a:rPr lang="en-GB" sz="24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 </a:t>
            </a:r>
            <a:r>
              <a:rPr lang="en-GB" sz="2400" dirty="0" smtClean="0"/>
              <a:t>requires </a:t>
            </a:r>
            <a:r>
              <a:rPr lang="en-GB" sz="2400" dirty="0"/>
              <a:t>the definition of fundamental constraints which takes the form of pre-defined rules describing the micro-interactions between elements. </a:t>
            </a:r>
            <a:endParaRPr lang="en-GB" sz="2400" dirty="0" smtClean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2400" dirty="0"/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Afterwards, a </a:t>
            </a:r>
            <a:r>
              <a:rPr lang="en-GB" sz="2400" dirty="0"/>
              <a:t>large number of interactions are simulated thanks to computational power. The high number of iterations is then supposed to show the major statistical\mathematical properties of the simulated system</a:t>
            </a: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	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29939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467544" y="62068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Bottom up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9552" y="5589240"/>
            <a:ext cx="8289467" cy="19103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err="1"/>
              <a:t>Pickhardt</a:t>
            </a:r>
            <a:r>
              <a:rPr lang="en-GB" dirty="0"/>
              <a:t> and </a:t>
            </a:r>
            <a:r>
              <a:rPr lang="en-GB" dirty="0" err="1"/>
              <a:t>Seibold</a:t>
            </a:r>
            <a:r>
              <a:rPr lang="en-GB" dirty="0"/>
              <a:t> (2011</a:t>
            </a:r>
            <a:r>
              <a:rPr lang="en-GB" dirty="0" smtClean="0"/>
              <a:t>), for example, explained </a:t>
            </a:r>
            <a:r>
              <a:rPr lang="en-GB" dirty="0"/>
              <a:t>that income tax evasion dynamics can be modelled through an “agent-based </a:t>
            </a:r>
            <a:r>
              <a:rPr lang="en-GB" dirty="0" err="1"/>
              <a:t>econophysics</a:t>
            </a:r>
            <a:r>
              <a:rPr lang="en-GB" dirty="0"/>
              <a:t> model” based on the </a:t>
            </a:r>
            <a:r>
              <a:rPr lang="en-GB" dirty="0" err="1"/>
              <a:t>Ising</a:t>
            </a:r>
            <a:r>
              <a:rPr lang="en-GB" dirty="0"/>
              <a:t> model of ferromagnetism </a:t>
            </a: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	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94477"/>
            <a:ext cx="6393085" cy="436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211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2"/>
              <p:cNvSpPr>
                <a:spLocks noChangeArrowheads="1"/>
              </p:cNvSpPr>
              <p:nvPr/>
            </p:nvSpPr>
            <p:spPr bwMode="auto">
              <a:xfrm>
                <a:off x="539552" y="1484784"/>
                <a:ext cx="8289467" cy="566559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90000" tIns="46800" rIns="90000" bIns="46800">
                <a:spAutoFit/>
              </a:bodyPr>
              <a:lstStyle/>
              <a:p>
                <a:pPr algn="just" eaLnBrk="0" hangingPunct="0"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fr-FR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ea typeface="ＭＳ Ｐゴシック" pitchFamily="16" charset="0"/>
                  </a:rPr>
                  <a:t> 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en-GB" sz="2400" u="sng" dirty="0" smtClean="0"/>
                  <a:t>Challenge of bottom up AB </a:t>
                </a:r>
                <a:r>
                  <a:rPr lang="en-GB" sz="2400" u="sng" dirty="0" err="1" smtClean="0"/>
                  <a:t>econophysics</a:t>
                </a:r>
                <a:r>
                  <a:rPr lang="en-GB" sz="2400" dirty="0" smtClean="0"/>
                  <a:t>: “</a:t>
                </a:r>
                <a:r>
                  <a:rPr lang="en-GB" sz="2400" dirty="0" err="1" smtClean="0"/>
                  <a:t>adhocity</a:t>
                </a:r>
                <a:r>
                  <a:rPr lang="en-GB" sz="2400" dirty="0" smtClean="0"/>
                  <a:t>” of the calibration of micro-interactions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800" dirty="0"/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en-GB" sz="2400" dirty="0" smtClean="0"/>
                  <a:t>Use of the </a:t>
                </a:r>
                <a:r>
                  <a:rPr lang="en-GB" sz="2400" u="sng" dirty="0" smtClean="0"/>
                  <a:t>asymptotic reasoning</a:t>
                </a:r>
                <a:r>
                  <a:rPr lang="en-GB" sz="2400" dirty="0" smtClean="0"/>
                  <a:t>: 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800" dirty="0" smtClean="0"/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GB" sz="2000" dirty="0" smtClean="0"/>
              </a:p>
              <a:p>
                <a:endParaRPr lang="en-GB" sz="800" dirty="0" smtClean="0"/>
              </a:p>
              <a:p>
                <a:endParaRPr lang="en-GB" sz="800" dirty="0" smtClean="0"/>
              </a:p>
              <a:p>
                <a:pPr algn="just"/>
                <a:r>
                  <a:rPr lang="en-GB" sz="2400" dirty="0" smtClean="0"/>
                  <a:t>Bottom up AB </a:t>
                </a:r>
                <a:r>
                  <a:rPr lang="en-GB" sz="2400" dirty="0" err="1" smtClean="0"/>
                  <a:t>econophysics</a:t>
                </a:r>
                <a:r>
                  <a:rPr lang="en-GB" sz="2400" dirty="0" smtClean="0"/>
                  <a:t> associates the parameter </a:t>
                </a:r>
                <a:r>
                  <a:rPr lang="en-GB" sz="2400" i="1" dirty="0" smtClean="0"/>
                  <a:t>n</a:t>
                </a:r>
                <a:r>
                  <a:rPr lang="en-GB" sz="2400" dirty="0" smtClean="0"/>
                  <a:t> to the </a:t>
                </a:r>
                <a:r>
                  <a:rPr lang="en-GB" sz="2400" i="1" dirty="0" smtClean="0"/>
                  <a:t>number of computerized iterations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required </a:t>
                </a:r>
                <a:r>
                  <a:rPr lang="en-GB" sz="2400" dirty="0" smtClean="0"/>
                  <a:t>to </a:t>
                </a:r>
                <a:r>
                  <a:rPr lang="en-GB" sz="2400" dirty="0"/>
                  <a:t>let emerge the macro-result characterized by 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 while T</a:t>
                </a:r>
                <a:r>
                  <a:rPr lang="en-GB" sz="2400" baseline="-25000" dirty="0"/>
                  <a:t>2 </a:t>
                </a:r>
                <a:r>
                  <a:rPr lang="en-GB" sz="2400" dirty="0"/>
                  <a:t>refers to the description (pre-definition) of the micro-level must be </a:t>
                </a:r>
                <a:r>
                  <a:rPr lang="en-GB" sz="2400" dirty="0" smtClean="0"/>
                  <a:t>defined. T</a:t>
                </a:r>
                <a:r>
                  <a:rPr lang="en-GB" sz="2400" baseline="-25000" dirty="0" smtClean="0"/>
                  <a:t>2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is not given but it must be pre-defined according to realistic </a:t>
                </a:r>
                <a:r>
                  <a:rPr lang="en-GB" sz="2400" dirty="0" smtClean="0"/>
                  <a:t>assumptions </a:t>
                </a:r>
                <a:r>
                  <a:rPr lang="en-GB" sz="2400" dirty="0"/>
                  <a:t>about the microscopic interactions</a:t>
                </a:r>
                <a:r>
                  <a:rPr lang="en-GB" sz="2400" dirty="0" smtClean="0"/>
                  <a:t>. </a:t>
                </a:r>
                <a:r>
                  <a:rPr lang="en-GB" sz="2400" dirty="0"/>
                  <a:t>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 will therefore be estimated through “an infinite number” of computerized interactions</a:t>
                </a:r>
                <a:r>
                  <a:rPr lang="en-GB" sz="2000" dirty="0"/>
                  <a:t>.</a:t>
                </a:r>
                <a:r>
                  <a:rPr lang="fr-FR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ea typeface="ＭＳ Ｐゴシック" pitchFamily="16" charset="0"/>
                  </a:rPr>
                  <a:t>	</a:t>
                </a:r>
              </a:p>
            </p:txBody>
          </p:sp>
        </mc:Choice>
        <mc:Fallback>
          <p:sp>
            <p:nvSpPr>
              <p:cNvPr id="2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1484784"/>
                <a:ext cx="8289467" cy="5665591"/>
              </a:xfrm>
              <a:prstGeom prst="rect">
                <a:avLst/>
              </a:prstGeom>
              <a:blipFill rotWithShape="0">
                <a:blip r:embed="rId3"/>
                <a:stretch>
                  <a:fillRect l="-1177" r="-1177"/>
                </a:stretch>
              </a:blip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539552" y="692696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Bottom up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913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92696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Top down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3017" y="1700808"/>
            <a:ext cx="8289467" cy="61884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 smtClean="0"/>
              <a:t>Top down AB </a:t>
            </a:r>
            <a:r>
              <a:rPr lang="en-GB" sz="2400" dirty="0" err="1" smtClean="0"/>
              <a:t>econophysics</a:t>
            </a:r>
            <a:r>
              <a:rPr lang="en-GB" sz="2400" dirty="0" smtClean="0"/>
              <a:t> offers a technique in which </a:t>
            </a:r>
            <a:r>
              <a:rPr lang="en-GB" sz="2400" dirty="0"/>
              <a:t>t</a:t>
            </a:r>
            <a:r>
              <a:rPr lang="en-GB" sz="2400" dirty="0" smtClean="0"/>
              <a:t>he inputs include </a:t>
            </a:r>
            <a:r>
              <a:rPr lang="en-GB" sz="2400" dirty="0"/>
              <a:t>specific statistical characteristics inferred from the observed system (i.e. the existence of a power law with defined parameters, for instance)</a:t>
            </a: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  <a:endParaRPr lang="fr-FR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/>
              <a:t>In accordance with the purpose of the bottom-up agent-based </a:t>
            </a:r>
            <a:r>
              <a:rPr lang="en-GB" sz="2400" dirty="0" err="1"/>
              <a:t>econophysics</a:t>
            </a:r>
            <a:r>
              <a:rPr lang="en-GB" sz="2400" dirty="0"/>
              <a:t>, the objective is to reproduce data observed for existing systems through a high number of computerized iterations of statements algorithmically constrained. However, in contrast with the bottom up approach assuming that macro-results can be derived from the micro-levels, the top-down perspective tries to combine the two traditions </a:t>
            </a:r>
            <a:r>
              <a:rPr lang="en-GB" sz="2400" dirty="0" smtClean="0"/>
              <a:t>evoked before</a:t>
            </a:r>
            <a:endParaRPr lang="fr-FR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16" charset="0"/>
            </a:endParaRPr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	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8301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92696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Top down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3017" y="1700808"/>
            <a:ext cx="8289467" cy="47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/>
            <a:r>
              <a:rPr lang="en-GB" sz="2400" dirty="0" smtClean="0"/>
              <a:t>In the top </a:t>
            </a:r>
            <a:r>
              <a:rPr lang="en-GB" sz="2400" dirty="0"/>
              <a:t>down AB </a:t>
            </a:r>
            <a:r>
              <a:rPr lang="en-GB" sz="2400" dirty="0" err="1" smtClean="0"/>
              <a:t>econophysics</a:t>
            </a:r>
            <a:r>
              <a:rPr lang="en-GB" sz="2400" dirty="0" smtClean="0"/>
              <a:t>, behaviour </a:t>
            </a:r>
            <a:r>
              <a:rPr lang="en-GB" sz="2400" dirty="0"/>
              <a:t>of lower-level components in a system within micro-components are said to be determined by macro-properties as </a:t>
            </a:r>
            <a:r>
              <a:rPr lang="en-GB" sz="2400" dirty="0" err="1"/>
              <a:t>Rickles</a:t>
            </a:r>
            <a:r>
              <a:rPr lang="en-GB" sz="2400" dirty="0"/>
              <a:t> (2008, p.7) explained it:  </a:t>
            </a:r>
            <a:endParaRPr lang="en-GB" sz="2400" dirty="0" smtClean="0"/>
          </a:p>
          <a:p>
            <a:pPr algn="just"/>
            <a:endParaRPr lang="en-GB" sz="2400" dirty="0"/>
          </a:p>
          <a:p>
            <a:pPr algn="just"/>
            <a:r>
              <a:rPr lang="en-GB" sz="2400" dirty="0"/>
              <a:t>"The idea is that in statistical physics, systems that consist of a large number of interacting parts often are found to </a:t>
            </a:r>
            <a:r>
              <a:rPr lang="en-GB" sz="2400" i="1" dirty="0"/>
              <a:t>obey</a:t>
            </a:r>
            <a:r>
              <a:rPr lang="en-GB" sz="2400" dirty="0"/>
              <a:t> 'universal laws' </a:t>
            </a:r>
            <a:r>
              <a:rPr lang="en-GB" sz="2400" dirty="0" smtClean="0"/>
              <a:t>[…] and </a:t>
            </a:r>
            <a:r>
              <a:rPr lang="en-GB" sz="2400" dirty="0"/>
              <a:t>dependent on just a few macroscopic parameters".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	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84919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467544" y="548680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Top down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6091" y="5589240"/>
            <a:ext cx="8496944" cy="22181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 </a:t>
            </a:r>
          </a:p>
          <a:p>
            <a:pPr algn="just" eaLnBrk="0" hangingPunct="0"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000" dirty="0" smtClean="0"/>
              <a:t>Feng </a:t>
            </a:r>
            <a:r>
              <a:rPr lang="en-GB" sz="2000" dirty="0"/>
              <a:t>and al (2012, p.8388</a:t>
            </a:r>
            <a:r>
              <a:rPr lang="en-GB" sz="2000" dirty="0" smtClean="0"/>
              <a:t>): “</a:t>
            </a:r>
            <a:r>
              <a:rPr lang="en-GB" sz="2000" dirty="0"/>
              <a:t>the interaction strength between </a:t>
            </a:r>
            <a:r>
              <a:rPr lang="en-GB" sz="2000" dirty="0" smtClean="0"/>
              <a:t>agents </a:t>
            </a:r>
            <a:r>
              <a:rPr lang="en-GB" sz="2000" dirty="0"/>
              <a:t>need to be adjusted with agent population size or interaction structure to sustain fat tails in return distributions [i.e. power-law</a:t>
            </a:r>
            <a:r>
              <a:rPr lang="en-GB" sz="2000" dirty="0" smtClean="0"/>
              <a:t>]”</a:t>
            </a: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</a:t>
            </a:r>
          </a:p>
          <a:p>
            <a: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16" charset="0"/>
              </a:rPr>
              <a:t>		</a:t>
            </a: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16" charset="0"/>
            </a:endParaRPr>
          </a:p>
          <a:p>
            <a:pPr marL="457200" lvl="1" indent="0"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16" charset="0"/>
              </a:rPr>
              <a:t>	 	</a:t>
            </a: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52" y="1411299"/>
            <a:ext cx="7792537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615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2"/>
              <p:cNvSpPr>
                <a:spLocks noChangeArrowheads="1"/>
              </p:cNvSpPr>
              <p:nvPr/>
            </p:nvSpPr>
            <p:spPr bwMode="auto">
              <a:xfrm>
                <a:off x="539552" y="1484784"/>
                <a:ext cx="8289467" cy="498861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90000" tIns="46800" rIns="90000" bIns="46800">
                <a:spAutoFit/>
              </a:bodyPr>
              <a:lstStyle/>
              <a:p>
                <a:pPr algn="just" eaLnBrk="0" hangingPunct="0"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fr-FR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ea typeface="ＭＳ Ｐゴシック" pitchFamily="16" charset="0"/>
                  </a:rPr>
                  <a:t> </a:t>
                </a:r>
                <a:endParaRPr lang="en-GB" sz="800" dirty="0" smtClean="0"/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en-GB" sz="2400" dirty="0" smtClean="0"/>
                  <a:t>Use of the </a:t>
                </a:r>
                <a:r>
                  <a:rPr lang="en-GB" sz="2400" u="sng" dirty="0" smtClean="0"/>
                  <a:t>asymptotic reasoning</a:t>
                </a:r>
                <a:r>
                  <a:rPr lang="en-GB" sz="2400" dirty="0" smtClean="0"/>
                  <a:t>: </a:t>
                </a:r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2400" dirty="0" smtClean="0"/>
              </a:p>
              <a:p>
                <a:pPr algn="just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en-GB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GB" sz="2000" dirty="0" smtClean="0"/>
              </a:p>
              <a:p>
                <a:endParaRPr lang="en-GB" sz="2400" dirty="0"/>
              </a:p>
              <a:p>
                <a:pPr algn="just"/>
                <a:r>
                  <a:rPr lang="en-GB" sz="2400" dirty="0"/>
                  <a:t>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 is given since it results from a macro-pattern originally observed in the target system (this 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 refers to the 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 evoked in the statistical </a:t>
                </a:r>
                <a:r>
                  <a:rPr lang="en-GB" sz="2400" dirty="0" err="1"/>
                  <a:t>econophysics</a:t>
                </a:r>
                <a:r>
                  <a:rPr lang="en-GB" sz="2400" dirty="0"/>
                  <a:t>) whereas T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 will be </a:t>
                </a:r>
                <a:r>
                  <a:rPr lang="en-GB" sz="2400" dirty="0" smtClean="0"/>
                  <a:t>estimated\adapted </a:t>
                </a:r>
                <a:r>
                  <a:rPr lang="en-GB" sz="2400" dirty="0"/>
                  <a:t>in order to generate 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. </a:t>
                </a:r>
                <a:endParaRPr lang="en-GB" sz="2400" dirty="0" smtClean="0"/>
              </a:p>
              <a:p>
                <a:pPr algn="just"/>
                <a:endParaRPr lang="en-GB" sz="2400" dirty="0"/>
              </a:p>
              <a:p>
                <a:pPr algn="just"/>
                <a:r>
                  <a:rPr lang="en-GB" sz="2400" dirty="0" smtClean="0"/>
                  <a:t>In </a:t>
                </a:r>
                <a:r>
                  <a:rPr lang="en-GB" sz="2400" dirty="0"/>
                  <a:t>other terms, the limit evoked above must read from left to right since T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 is taken as given and that the target of the research is T</a:t>
                </a:r>
                <a:r>
                  <a:rPr lang="en-GB" sz="2400" baseline="-25000" dirty="0"/>
                  <a:t>2</a:t>
                </a:r>
                <a:r>
                  <a:rPr lang="fr-FR" sz="24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ＭＳ Ｐゴシック" pitchFamily="16" charset="0"/>
                  </a:rPr>
                  <a:t>	</a:t>
                </a:r>
                <a:r>
                  <a:rPr lang="fr-FR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ea typeface="ＭＳ Ｐゴシック" pitchFamily="16" charset="0"/>
                  </a:rPr>
                  <a:t> 	</a:t>
                </a:r>
              </a:p>
            </p:txBody>
          </p:sp>
        </mc:Choice>
        <mc:Fallback>
          <p:sp>
            <p:nvSpPr>
              <p:cNvPr id="2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1484784"/>
                <a:ext cx="8289467" cy="4988611"/>
              </a:xfrm>
              <a:prstGeom prst="rect">
                <a:avLst/>
              </a:prstGeom>
              <a:blipFill rotWithShape="0">
                <a:blip r:embed="rId3"/>
                <a:stretch>
                  <a:fillRect l="-1177" r="-1177" b="-1956"/>
                </a:stretch>
              </a:blip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539552" y="692696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Top down Agent Based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2793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539552" y="692696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Evolution of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33276"/>
            <a:ext cx="9144000" cy="482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232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black">
          <a:xfrm>
            <a:off x="540296" y="1406378"/>
            <a:ext cx="8266376" cy="486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lnSpc>
                <a:spcPct val="125000"/>
              </a:lnSpc>
            </a:pPr>
            <a:endParaRPr lang="en-GB" altLang="en-US" sz="2000" dirty="0" smtClean="0">
              <a:latin typeface="+mn-lt"/>
            </a:endParaRPr>
          </a:p>
          <a:p>
            <a:pPr algn="just">
              <a:lnSpc>
                <a:spcPct val="125000"/>
              </a:lnSpc>
            </a:pPr>
            <a:endParaRPr lang="en-GB" altLang="en-US" sz="2000" dirty="0">
              <a:latin typeface="+mn-lt"/>
            </a:endParaRPr>
          </a:p>
          <a:p>
            <a:pPr algn="just">
              <a:lnSpc>
                <a:spcPct val="125000"/>
              </a:lnSpc>
            </a:pPr>
            <a:r>
              <a:rPr lang="en-GB" altLang="en-US" dirty="0">
                <a:latin typeface="+mn-lt"/>
              </a:rPr>
              <a:t>Absence of a “crucial experiment” allows </a:t>
            </a:r>
            <a:r>
              <a:rPr lang="en-GB" altLang="en-US" dirty="0" err="1">
                <a:latin typeface="+mn-lt"/>
              </a:rPr>
              <a:t>econophysicists</a:t>
            </a:r>
            <a:r>
              <a:rPr lang="en-GB" altLang="en-US" dirty="0">
                <a:latin typeface="+mn-lt"/>
              </a:rPr>
              <a:t> to stop to use a specific approach…</a:t>
            </a:r>
            <a:endParaRPr lang="fr-FR" altLang="en-US" dirty="0">
              <a:latin typeface="+mn-lt"/>
            </a:endParaRPr>
          </a:p>
          <a:p>
            <a:pPr algn="just">
              <a:lnSpc>
                <a:spcPct val="125000"/>
              </a:lnSpc>
            </a:pPr>
            <a:endParaRPr lang="en-GB" dirty="0">
              <a:latin typeface="+mn-lt"/>
            </a:endParaRPr>
          </a:p>
          <a:p>
            <a:pPr algn="just">
              <a:lnSpc>
                <a:spcPct val="125000"/>
              </a:lnSpc>
            </a:pPr>
            <a:r>
              <a:rPr lang="en-GB" dirty="0" smtClean="0">
                <a:latin typeface="+mn-lt"/>
              </a:rPr>
              <a:t>The </a:t>
            </a:r>
            <a:r>
              <a:rPr lang="en-GB" dirty="0">
                <a:latin typeface="+mn-lt"/>
              </a:rPr>
              <a:t>co-existence of these three methodological approaches is very interesting from a philosophical point of view. Beyond the question of the field coherence, this methodological diversity characterizes different </a:t>
            </a:r>
            <a:r>
              <a:rPr lang="en-GB" dirty="0" smtClean="0">
                <a:latin typeface="+mn-lt"/>
              </a:rPr>
              <a:t>ways </a:t>
            </a:r>
            <a:r>
              <a:rPr lang="en-GB" dirty="0">
                <a:latin typeface="+mn-lt"/>
              </a:rPr>
              <a:t>of dealing with asymptotic reasoning and concepts such as emergence, reduction, derivability\deducibility </a:t>
            </a:r>
            <a:r>
              <a:rPr lang="en-GB" dirty="0" smtClean="0">
                <a:latin typeface="+mn-lt"/>
              </a:rPr>
              <a:t>etc.</a:t>
            </a:r>
          </a:p>
          <a:p>
            <a:pPr algn="just">
              <a:lnSpc>
                <a:spcPct val="125000"/>
              </a:lnSpc>
            </a:pPr>
            <a:endParaRPr lang="en-GB" altLang="en-US" sz="2000" dirty="0"/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539552" y="819472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Evolution of </a:t>
            </a:r>
            <a:r>
              <a:rPr lang="en-US" altLang="en-US" sz="3000" b="1" dirty="0" err="1" smtClean="0">
                <a:solidFill>
                  <a:schemeClr val="tx2"/>
                </a:solidFill>
                <a:latin typeface="Arial" panose="020B0604020202020204" pitchFamily="34" charset="0"/>
              </a:rPr>
              <a:t>Econophysics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2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black">
          <a:xfrm>
            <a:off x="539552" y="1124744"/>
            <a:ext cx="8266376" cy="486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lnSpc>
                <a:spcPct val="125000"/>
              </a:lnSpc>
            </a:pPr>
            <a:endParaRPr lang="en-GB" altLang="en-US" sz="2000" dirty="0" smtClean="0">
              <a:latin typeface="+mn-lt"/>
            </a:endParaRPr>
          </a:p>
          <a:p>
            <a:pPr algn="just">
              <a:lnSpc>
                <a:spcPct val="125000"/>
              </a:lnSpc>
            </a:pPr>
            <a:endParaRPr lang="en-GB" altLang="en-US" sz="2000" dirty="0">
              <a:latin typeface="+mn-lt"/>
            </a:endParaRPr>
          </a:p>
          <a:p>
            <a:pPr algn="just">
              <a:lnSpc>
                <a:spcPct val="125000"/>
              </a:lnSpc>
            </a:pPr>
            <a:r>
              <a:rPr lang="en-GB" dirty="0" smtClean="0">
                <a:latin typeface="+mn-lt"/>
              </a:rPr>
              <a:t>One can observe a methodological diversification of </a:t>
            </a:r>
            <a:r>
              <a:rPr lang="en-GB" dirty="0" err="1" smtClean="0">
                <a:latin typeface="+mn-lt"/>
              </a:rPr>
              <a:t>econophysics</a:t>
            </a:r>
            <a:r>
              <a:rPr lang="en-GB" dirty="0" smtClean="0">
                <a:latin typeface="+mn-lt"/>
              </a:rPr>
              <a:t> with the co-existence of three </a:t>
            </a:r>
            <a:r>
              <a:rPr lang="en-GB" dirty="0">
                <a:latin typeface="+mn-lt"/>
              </a:rPr>
              <a:t>traditions of </a:t>
            </a:r>
            <a:r>
              <a:rPr lang="en-GB" dirty="0" smtClean="0">
                <a:latin typeface="+mn-lt"/>
              </a:rPr>
              <a:t>works.</a:t>
            </a:r>
          </a:p>
          <a:p>
            <a:pPr algn="just">
              <a:lnSpc>
                <a:spcPct val="125000"/>
              </a:lnSpc>
            </a:pPr>
            <a:endParaRPr lang="en-GB" dirty="0">
              <a:latin typeface="+mn-lt"/>
            </a:endParaRPr>
          </a:p>
          <a:p>
            <a:pPr algn="just">
              <a:lnSpc>
                <a:spcPct val="125000"/>
              </a:lnSpc>
            </a:pPr>
            <a:r>
              <a:rPr lang="en-GB" dirty="0" smtClean="0">
                <a:latin typeface="+mn-lt"/>
              </a:rPr>
              <a:t>Through a </a:t>
            </a:r>
            <a:r>
              <a:rPr lang="en-GB" dirty="0" err="1" smtClean="0">
                <a:latin typeface="+mn-lt"/>
              </a:rPr>
              <a:t>Lakatosian</a:t>
            </a:r>
            <a:r>
              <a:rPr lang="en-GB" dirty="0" smtClean="0">
                <a:latin typeface="+mn-lt"/>
              </a:rPr>
              <a:t> framework, I showed </a:t>
            </a:r>
            <a:r>
              <a:rPr lang="en-GB" dirty="0">
                <a:latin typeface="+mn-lt"/>
              </a:rPr>
              <a:t>how this diversification can be seen as an extension of the conceptual protective belt of auxiliary assumptions surrounding the core assumptions of </a:t>
            </a:r>
            <a:r>
              <a:rPr lang="en-GB" dirty="0" err="1">
                <a:latin typeface="+mn-lt"/>
              </a:rPr>
              <a:t>econophysics</a:t>
            </a:r>
            <a:r>
              <a:rPr lang="en-GB" dirty="0" smtClean="0">
                <a:latin typeface="+mn-lt"/>
              </a:rPr>
              <a:t>.</a:t>
            </a:r>
          </a:p>
          <a:p>
            <a:pPr algn="just">
              <a:lnSpc>
                <a:spcPct val="125000"/>
              </a:lnSpc>
            </a:pPr>
            <a:endParaRPr lang="en-GB" altLang="en-US" dirty="0">
              <a:latin typeface="+mn-lt"/>
            </a:endParaRPr>
          </a:p>
          <a:p>
            <a:pPr algn="just">
              <a:lnSpc>
                <a:spcPct val="125000"/>
              </a:lnSpc>
            </a:pPr>
            <a:r>
              <a:rPr lang="en-GB" altLang="en-US" dirty="0" smtClean="0">
                <a:latin typeface="+mn-lt"/>
              </a:rPr>
              <a:t>This extension calls for more philosophical works !!</a:t>
            </a:r>
            <a:endParaRPr lang="en-GB" altLang="en-US" dirty="0">
              <a:latin typeface="+mn-lt"/>
            </a:endParaRPr>
          </a:p>
        </p:txBody>
      </p:sp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539552" y="819472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100000"/>
            </a:pPr>
            <a:r>
              <a:rPr lang="en-US" altLang="en-US" sz="3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Conclusion</a:t>
            </a:r>
            <a:endParaRPr lang="en-US" altLang="en-US" sz="3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0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44" y="-12929"/>
            <a:ext cx="9332872" cy="691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0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_uol-logo-full-colour-2-144302016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8779" y="204235"/>
            <a:ext cx="2304256" cy="61523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60400" y="2276872"/>
            <a:ext cx="8229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buSzPct val="100000"/>
            </a:pPr>
            <a:r>
              <a:rPr lang="fr-FR" b="1" dirty="0" err="1">
                <a:solidFill>
                  <a:schemeClr val="tx2"/>
                </a:solidFill>
                <a:latin typeface="Arial" charset="0"/>
              </a:rPr>
              <a:t>Thank</a:t>
            </a:r>
            <a:r>
              <a:rPr lang="fr-FR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fr-FR" b="1" dirty="0" err="1">
                <a:solidFill>
                  <a:schemeClr val="tx2"/>
                </a:solidFill>
                <a:latin typeface="Arial" charset="0"/>
              </a:rPr>
              <a:t>you</a:t>
            </a:r>
            <a:r>
              <a:rPr lang="fr-FR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fr-FR" b="1" dirty="0" smtClean="0">
                <a:solidFill>
                  <a:schemeClr val="tx2"/>
                </a:solidFill>
                <a:latin typeface="Arial" charset="0"/>
              </a:rPr>
              <a:t>for</a:t>
            </a:r>
            <a:r>
              <a:rPr lang="fr-FR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fr-FR" b="1" dirty="0" err="1" smtClean="0">
                <a:solidFill>
                  <a:schemeClr val="tx2"/>
                </a:solidFill>
                <a:latin typeface="Arial" charset="0"/>
              </a:rPr>
              <a:t>your</a:t>
            </a:r>
            <a:r>
              <a:rPr lang="fr-FR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fr-FR" b="1" dirty="0">
                <a:solidFill>
                  <a:schemeClr val="tx2"/>
                </a:solidFill>
                <a:latin typeface="Arial" charset="0"/>
              </a:rPr>
              <a:t>attention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975076"/>
            <a:ext cx="1609328" cy="120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15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3541</TotalTime>
  <Words>869</Words>
  <Application>Microsoft Office PowerPoint</Application>
  <PresentationFormat>On-screen Show (4:3)</PresentationFormat>
  <Paragraphs>207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 Unicode MS</vt:lpstr>
      <vt:lpstr>ＭＳ Ｐゴシック</vt:lpstr>
      <vt:lpstr>Arial</vt:lpstr>
      <vt:lpstr>Calibri</vt:lpstr>
      <vt:lpstr>Cambria Math</vt:lpstr>
      <vt:lpstr>Times</vt:lpstr>
      <vt:lpstr>Times New Roman</vt:lpstr>
      <vt:lpstr>Wingdings</vt:lpstr>
      <vt:lpstr>Clarity</vt:lpstr>
      <vt:lpstr> 1996-2016: Two Decades of Econophysics:   Between Methodological Diversification and Conceptual Coherence     </vt:lpstr>
      <vt:lpstr>Menu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syst33</dc:creator>
  <cp:lastModifiedBy>Schinckus, Christophe (Dr.)</cp:lastModifiedBy>
  <cp:revision>420</cp:revision>
  <cp:lastPrinted>2014-10-17T11:36:02Z</cp:lastPrinted>
  <dcterms:created xsi:type="dcterms:W3CDTF">2008-02-22T15:40:42Z</dcterms:created>
  <dcterms:modified xsi:type="dcterms:W3CDTF">2016-07-27T13:11:49Z</dcterms:modified>
</cp:coreProperties>
</file>